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86" r:id="rId8"/>
    <p:sldId id="262" r:id="rId9"/>
    <p:sldId id="261" r:id="rId10"/>
    <p:sldId id="263" r:id="rId11"/>
    <p:sldId id="264" r:id="rId12"/>
    <p:sldId id="28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4" r:id="rId28"/>
    <p:sldId id="275" r:id="rId29"/>
    <p:sldId id="283" r:id="rId3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84875"/>
  </p:normalViewPr>
  <p:slideViewPr>
    <p:cSldViewPr>
      <p:cViewPr varScale="1">
        <p:scale>
          <a:sx n="56" d="100"/>
          <a:sy n="56" d="100"/>
        </p:scale>
        <p:origin x="9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B60AA-EE48-4D45-A928-849BB743187B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FB76E-B1CD-A74C-A6CF-F2B045B7FE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9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FB76E-B1CD-A74C-A6CF-F2B045B7FE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7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FB76E-B1CD-A74C-A6CF-F2B045B7FE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5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FB76E-B1CD-A74C-A6CF-F2B045B7FE2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7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FB76E-B1CD-A74C-A6CF-F2B045B7FE2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4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C39A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C39A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C39A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30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0398" y="5484514"/>
            <a:ext cx="920813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C39A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3360" y="2803967"/>
            <a:ext cx="15857378" cy="6098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@adcraft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398" y="5197474"/>
            <a:ext cx="2260852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24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50" b="1" spc="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0" dirty="0"/>
              <a:t>CATEGORIES</a:t>
            </a:r>
            <a:r>
              <a:rPr spc="-15" dirty="0"/>
              <a:t> </a:t>
            </a:r>
            <a:r>
              <a:rPr spc="15" dirty="0"/>
              <a:t>&amp;</a:t>
            </a:r>
            <a:r>
              <a:rPr spc="-10" dirty="0"/>
              <a:t> </a:t>
            </a:r>
            <a:r>
              <a:rPr spc="-20" dirty="0"/>
              <a:t>ENTRY</a:t>
            </a:r>
            <a:r>
              <a:rPr spc="-85" dirty="0"/>
              <a:t> </a:t>
            </a:r>
            <a:r>
              <a:rPr spc="10" dirty="0"/>
              <a:t>GUIDELINES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418" y="1013446"/>
            <a:ext cx="371792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THE</a:t>
            </a:r>
            <a:r>
              <a:rPr sz="3300" spc="-70" dirty="0"/>
              <a:t> </a:t>
            </a:r>
            <a:r>
              <a:rPr sz="3300" spc="-30" dirty="0"/>
              <a:t>CATEGORIES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102418" y="1616075"/>
            <a:ext cx="17703232" cy="1208600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72135" algn="just">
              <a:lnSpc>
                <a:spcPts val="2390"/>
              </a:lnSpc>
              <a:spcBef>
                <a:spcPts val="250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Each piece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entered into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category 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win a D award – 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 it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does,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 will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have also a chance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win 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“Best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Of”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Award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 that 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category. </a:t>
            </a:r>
            <a:endParaRPr lang="en-US" sz="2050" spc="-1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2135" algn="just">
              <a:lnSpc>
                <a:spcPts val="2390"/>
              </a:lnSpc>
              <a:spcBef>
                <a:spcPts val="250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Plus, each Best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category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winner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 then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 th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award.</a:t>
            </a:r>
            <a:endParaRPr sz="2050" dirty="0">
              <a:latin typeface="Arial"/>
              <a:cs typeface="Arial"/>
            </a:endParaRPr>
          </a:p>
          <a:p>
            <a:pPr marL="12700" marR="5080">
              <a:lnSpc>
                <a:spcPts val="2390"/>
              </a:lnSpc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Below are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categories.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Keep reading,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see we give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 simple 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descriptions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what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work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entered 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each.</a:t>
            </a:r>
            <a:endParaRPr lang="en-US" sz="2050" spc="5" dirty="0">
              <a:latin typeface="Arial"/>
              <a:cs typeface="Arial"/>
            </a:endParaRPr>
          </a:p>
          <a:p>
            <a:pPr marL="12700" marR="5080">
              <a:lnSpc>
                <a:spcPts val="2390"/>
              </a:lnSpc>
            </a:pPr>
            <a:endParaRPr lang="en-US" sz="2050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 marR="10569575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1.TV | Video | Moving Picture  </a:t>
            </a:r>
            <a:endParaRPr lang="en-US" sz="1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10569575">
              <a:spcBef>
                <a:spcPts val="100"/>
              </a:spcBef>
              <a:spcAft>
                <a:spcPts val="100"/>
              </a:spcAft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2. Print</a:t>
            </a:r>
          </a:p>
          <a:p>
            <a:pPr marL="12700" marR="10569575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3. Integrated Campaigns</a:t>
            </a:r>
          </a:p>
          <a:p>
            <a:pPr marL="12700" marR="10569575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4. Digital   </a:t>
            </a:r>
          </a:p>
          <a:p>
            <a:pPr marL="12700" marR="10569575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5. Mobile</a:t>
            </a:r>
          </a:p>
          <a:p>
            <a:pPr marL="12700" marR="10569575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6. Experiential | Live Shows  </a:t>
            </a:r>
          </a:p>
          <a:p>
            <a:pPr marL="12700" marR="10569575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7. Craft  </a:t>
            </a:r>
          </a:p>
          <a:p>
            <a:pPr marL="12700" marR="10807065">
              <a:lnSpc>
                <a:spcPct val="150000"/>
              </a:lnSpc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8. Social Impact</a:t>
            </a:r>
            <a:endParaRPr lang="en-US" sz="1900" b="1" dirty="0">
              <a:latin typeface="Arial"/>
              <a:cs typeface="Arial"/>
            </a:endParaRPr>
          </a:p>
          <a:p>
            <a:pPr marL="12700" marR="10807065">
              <a:lnSpc>
                <a:spcPct val="150000"/>
              </a:lnSpc>
            </a:pPr>
            <a:r>
              <a:rPr lang="en-US" sz="1900" b="1" spc="5" dirty="0">
                <a:solidFill>
                  <a:srgbClr val="C39A6F"/>
                </a:solidFill>
                <a:latin typeface="Arial"/>
                <a:cs typeface="Arial"/>
              </a:rPr>
              <a:t>9. Audio Marketing </a:t>
            </a:r>
            <a:endParaRPr lang="en-US" sz="1900" b="1" spc="-550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10. Self Promotion</a:t>
            </a:r>
            <a:endParaRPr lang="en-US" sz="1900" b="1" dirty="0">
              <a:latin typeface="Arial"/>
              <a:cs typeface="Arial"/>
            </a:endParaRPr>
          </a:p>
          <a:p>
            <a:pPr marL="12700" marR="11035030">
              <a:lnSpc>
                <a:spcPct val="150000"/>
              </a:lnSpc>
              <a:spcBef>
                <a:spcPts val="85"/>
              </a:spcBef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11. Creative use of Media </a:t>
            </a:r>
            <a:r>
              <a:rPr lang="en-US" sz="1900" b="1" spc="1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</a:p>
          <a:p>
            <a:pPr marL="12700" marR="11035030">
              <a:lnSpc>
                <a:spcPct val="150000"/>
              </a:lnSpc>
              <a:spcBef>
                <a:spcPts val="85"/>
              </a:spcBef>
            </a:pPr>
            <a:r>
              <a:rPr lang="en-US" sz="1900" b="1" spc="5" dirty="0">
                <a:solidFill>
                  <a:srgbClr val="C39A6F"/>
                </a:solidFill>
                <a:latin typeface="Arial"/>
                <a:cs typeface="Arial"/>
              </a:rPr>
              <a:t>11. Branded Entertainment</a:t>
            </a:r>
            <a:r>
              <a:rPr lang="en-US" sz="1900" b="1" spc="-55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</a:p>
          <a:p>
            <a:pPr marL="12700" marR="11035030">
              <a:lnSpc>
                <a:spcPct val="150000"/>
              </a:lnSpc>
              <a:spcBef>
                <a:spcPts val="85"/>
              </a:spcBef>
            </a:pPr>
            <a:r>
              <a:rPr lang="en-US" sz="1900" b="1" spc="5" dirty="0">
                <a:solidFill>
                  <a:srgbClr val="C39A6F"/>
                </a:solidFill>
                <a:latin typeface="Arial"/>
                <a:cs typeface="Arial"/>
              </a:rPr>
              <a:t>13. Public Relations </a:t>
            </a:r>
            <a:endParaRPr lang="en-US" sz="1900" b="1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r>
              <a:rPr lang="en-US" sz="1900" b="1" spc="5" dirty="0">
                <a:solidFill>
                  <a:srgbClr val="C39A6F"/>
                </a:solidFill>
                <a:latin typeface="Arial"/>
                <a:cs typeface="Arial"/>
              </a:rPr>
              <a:t>14. Low Budget</a:t>
            </a: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r>
              <a:rPr lang="en-US" sz="1900" b="1" spc="5" dirty="0">
                <a:solidFill>
                  <a:srgbClr val="C39A6F"/>
                </a:solidFill>
                <a:latin typeface="Arial"/>
                <a:cs typeface="Arial"/>
              </a:rPr>
              <a:t>15. D-Versity</a:t>
            </a: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r>
              <a:rPr lang="en-US" sz="1900" b="1" spc="5" dirty="0">
                <a:solidFill>
                  <a:srgbClr val="C39A6F"/>
                </a:solidFill>
                <a:latin typeface="Arial"/>
                <a:cs typeface="Arial"/>
              </a:rPr>
              <a:t>16. Detroit Love</a:t>
            </a: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17</a:t>
            </a:r>
            <a:r>
              <a:rPr lang="en-US" sz="1900" dirty="0">
                <a:solidFill>
                  <a:srgbClr val="C39A6F"/>
                </a:solidFill>
                <a:latin typeface="Arial"/>
                <a:cs typeface="Arial"/>
              </a:rPr>
              <a:t>. </a:t>
            </a:r>
            <a:r>
              <a:rPr lang="en-US" sz="1900" b="1" dirty="0">
                <a:solidFill>
                  <a:srgbClr val="C39A6F"/>
                </a:solidFill>
                <a:latin typeface="Arial"/>
                <a:cs typeface="Arial"/>
              </a:rPr>
              <a:t>Student</a:t>
            </a: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endParaRPr lang="en-US" sz="1900" spc="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endParaRPr lang="en-US" sz="2050" spc="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590"/>
              </a:spcBef>
            </a:pPr>
            <a:endParaRPr lang="en-US" sz="2050" spc="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 marR="10569575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sz="2050" b="1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 marR="10807065">
              <a:lnSpc>
                <a:spcPct val="124000"/>
              </a:lnSpc>
              <a:spcBef>
                <a:spcPts val="50"/>
              </a:spcBef>
            </a:pPr>
            <a:endParaRPr lang="en-US" sz="2050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 marR="10807065">
              <a:lnSpc>
                <a:spcPct val="124000"/>
              </a:lnSpc>
            </a:pPr>
            <a:endParaRPr sz="2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05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96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9324" y="3861527"/>
            <a:ext cx="8771255" cy="94323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TV</a:t>
            </a:r>
            <a:r>
              <a:rPr sz="2450" b="1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5" dirty="0">
                <a:solidFill>
                  <a:srgbClr val="C39A6F"/>
                </a:solidFill>
                <a:latin typeface="Arial"/>
                <a:cs typeface="Arial"/>
              </a:rPr>
              <a:t>|</a:t>
            </a:r>
            <a:r>
              <a:rPr sz="2450" b="1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lang="en-US" sz="2450" b="1" spc="10" dirty="0">
                <a:solidFill>
                  <a:srgbClr val="C39A6F"/>
                </a:solidFill>
                <a:latin typeface="Arial"/>
                <a:cs typeface="Arial"/>
              </a:rPr>
              <a:t>Cinema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2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2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picture,</a:t>
            </a:r>
            <a:r>
              <a:rPr sz="2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TV</a:t>
            </a:r>
            <a:r>
              <a:rPr sz="2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spot</a:t>
            </a:r>
            <a:r>
              <a:rPr sz="2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50" spc="4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2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2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</a:pP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ollowing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sub-ca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egories:  </a:t>
            </a:r>
            <a:endParaRPr lang="en-US" sz="2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</a:pPr>
            <a:endParaRPr lang="en-US" sz="2050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</a:pP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TV/Cinema</a:t>
            </a:r>
            <a:endParaRPr lang="en-US"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2050" dirty="0">
                <a:solidFill>
                  <a:srgbClr val="C39A6F"/>
                </a:solidFill>
                <a:latin typeface="Arial"/>
                <a:cs typeface="Arial"/>
              </a:rPr>
              <a:t>Non-Broadcast Video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2050" dirty="0">
                <a:solidFill>
                  <a:srgbClr val="C39A6F"/>
                </a:solidFill>
                <a:latin typeface="Arial"/>
                <a:cs typeface="Arial"/>
              </a:rPr>
              <a:t>Online/Virtual Video 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2050" dirty="0">
                <a:solidFill>
                  <a:srgbClr val="C39A6F"/>
                </a:solidFill>
                <a:latin typeface="Arial"/>
                <a:cs typeface="Arial"/>
              </a:rPr>
              <a:t>In these three subcategories are different lengths you can enter:  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dirty="0">
              <a:solidFill>
                <a:srgbClr val="C39A6F"/>
              </a:solidFill>
              <a:latin typeface="Arial"/>
              <a:cs typeface="Arial"/>
            </a:endParaRPr>
          </a:p>
          <a:p>
            <a:pPr marL="469900" indent="-457200">
              <a:lnSpc>
                <a:spcPts val="2155"/>
              </a:lnSpc>
              <a:buAutoNum type="arabicPeriod"/>
            </a:pPr>
            <a:r>
              <a:rPr lang="en-US" sz="2050" spc="5" dirty="0">
                <a:solidFill>
                  <a:schemeClr val="bg1"/>
                </a:solidFill>
                <a:latin typeface="Arial"/>
                <a:cs typeface="Arial"/>
              </a:rPr>
              <a:t>:30 and under </a:t>
            </a:r>
          </a:p>
          <a:p>
            <a:pPr marL="469900" indent="-457200">
              <a:lnSpc>
                <a:spcPts val="2155"/>
              </a:lnSpc>
              <a:buFontTx/>
              <a:buAutoNum type="arabicPeriod"/>
            </a:pPr>
            <a:r>
              <a:rPr lang="en-US" sz="2050" spc="5" dirty="0">
                <a:solidFill>
                  <a:schemeClr val="bg1"/>
                </a:solidFill>
                <a:latin typeface="Arial"/>
                <a:cs typeface="Arial"/>
              </a:rPr>
              <a:t>:60 or longer </a:t>
            </a:r>
            <a:endParaRPr lang="en-US" sz="2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dirty="0">
              <a:solidFill>
                <a:srgbClr val="C39A6F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AutoNum type="arabicPeriod" startAt="3"/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r>
              <a:rPr lang="en-US" dirty="0"/>
              <a:t>TV/Cinema</a:t>
            </a:r>
          </a:p>
          <a:p>
            <a:r>
              <a:rPr lang="en-US" dirty="0"/>
              <a:t>ideo</a:t>
            </a:r>
          </a:p>
          <a:p>
            <a:r>
              <a:rPr lang="en-US" dirty="0"/>
              <a:t>Online / Virtual Video</a:t>
            </a: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AutoNum type="arabicPeriod" startAt="3"/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15066" y="9924170"/>
            <a:ext cx="229743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Daniel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von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Appen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4591" y="0"/>
            <a:ext cx="7549508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4636" y="4793436"/>
            <a:ext cx="9464675" cy="18059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PRINT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 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was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printed,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whether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offset,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digital,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screen or 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other,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can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 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here.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means magazine or newspaper ads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(of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size,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again,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could be a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single execution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or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campaign),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OOH,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POS,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posters,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even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direct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mail.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8874" y="9913699"/>
            <a:ext cx="1999614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Bank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Phrom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54217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50377" y="4406014"/>
            <a:ext cx="9824085" cy="25908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INTEGRATED</a:t>
            </a:r>
            <a:r>
              <a:rPr sz="2450" b="1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CAMPAIGNS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our best work and best ideas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live in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multitude 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mediums, so we want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 sure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give props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those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who come up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ideas big enough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 great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across them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all.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These campaigns must have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found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home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 at least three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mediums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This 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where 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really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great case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video can do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wonders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chances.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88362" y="9913699"/>
            <a:ext cx="217170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Sidharth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Bhatia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4636" y="2950560"/>
            <a:ext cx="9563735" cy="56480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5" dirty="0">
                <a:solidFill>
                  <a:srgbClr val="C39A6F"/>
                </a:solidFill>
                <a:latin typeface="Arial"/>
                <a:cs typeface="Arial"/>
              </a:rPr>
              <a:t>DIGITAL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15999"/>
              </a:lnSpc>
            </a:pPr>
            <a:r>
              <a:rPr sz="2050" spc="-45" dirty="0">
                <a:solidFill>
                  <a:srgbClr val="FFFFFF"/>
                </a:solidFill>
                <a:latin typeface="Arial"/>
                <a:cs typeface="Arial"/>
              </a:rPr>
              <a:t>Yes,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seems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catching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on 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likely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here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stay,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so good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thing there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are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plenty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talented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folks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who are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doing 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lot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great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stuff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engages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their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audiences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 devices 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their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respective platforms.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By devices,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we're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talking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things like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smart phones and computers 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platforms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includ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sites,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Instagram,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Facebook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Snapchat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let's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not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forget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occasional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amazing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app.</a:t>
            </a:r>
            <a:endParaRPr sz="2050" dirty="0">
              <a:latin typeface="Arial"/>
              <a:cs typeface="Arial"/>
            </a:endParaRPr>
          </a:p>
          <a:p>
            <a:pPr marL="12700" marR="4197350">
              <a:lnSpc>
                <a:spcPts val="2460"/>
              </a:lnSpc>
              <a:spcBef>
                <a:spcPts val="725"/>
              </a:spcBef>
            </a:pPr>
            <a:r>
              <a:rPr sz="2050" spc="-6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sub-categories: </a:t>
            </a:r>
            <a:r>
              <a:rPr sz="2050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050" spc="-5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197350">
              <a:lnSpc>
                <a:spcPts val="2460"/>
              </a:lnSpc>
              <a:spcBef>
                <a:spcPts val="725"/>
              </a:spcBef>
            </a:pPr>
            <a:endParaRPr lang="en-US" sz="2050" spc="-5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197350">
              <a:lnSpc>
                <a:spcPts val="2460"/>
              </a:lnSpc>
              <a:spcBef>
                <a:spcPts val="725"/>
              </a:spcBef>
            </a:pP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Website</a:t>
            </a:r>
            <a:endParaRPr lang="en-US" sz="2050" spc="-5" dirty="0">
              <a:latin typeface="Arial"/>
              <a:cs typeface="Arial"/>
            </a:endParaRPr>
          </a:p>
          <a:p>
            <a:pPr marL="12700" marR="4197350">
              <a:lnSpc>
                <a:spcPts val="2460"/>
              </a:lnSpc>
              <a:spcBef>
                <a:spcPts val="725"/>
              </a:spcBef>
            </a:pPr>
            <a:r>
              <a:rPr lang="en-US" sz="2050" spc="-5" dirty="0">
                <a:solidFill>
                  <a:srgbClr val="C39A6F"/>
                </a:solidFill>
                <a:latin typeface="Arial"/>
                <a:cs typeface="Arial"/>
              </a:rPr>
              <a:t>O</a:t>
            </a:r>
            <a:r>
              <a:rPr lang="en-US" sz="2050" dirty="0">
                <a:solidFill>
                  <a:srgbClr val="C39A6F"/>
                </a:solidFill>
                <a:latin typeface="Arial"/>
                <a:cs typeface="Arial"/>
              </a:rPr>
              <a:t>nline</a:t>
            </a:r>
            <a:r>
              <a:rPr lang="en-US" sz="2050" spc="-12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lang="en-US" sz="2050" dirty="0">
                <a:solidFill>
                  <a:srgbClr val="C39A6F"/>
                </a:solidFill>
                <a:latin typeface="Arial"/>
                <a:cs typeface="Arial"/>
              </a:rPr>
              <a:t>Advertising</a:t>
            </a:r>
            <a:endParaRPr lang="en-US" sz="2050" spc="-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lang="en-US" sz="2050" spc="-5" dirty="0">
                <a:solidFill>
                  <a:srgbClr val="C39A6F"/>
                </a:solidFill>
                <a:latin typeface="Arial"/>
                <a:cs typeface="Arial"/>
              </a:rPr>
              <a:t>Social - </a:t>
            </a: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Tik Tok / Facebook / Twitter / Instagram, Snapchat etc.  </a:t>
            </a:r>
          </a:p>
          <a:p>
            <a:pPr marL="12700">
              <a:lnSpc>
                <a:spcPts val="2460"/>
              </a:lnSpc>
              <a:spcBef>
                <a:spcPts val="345"/>
              </a:spcBef>
            </a:pP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App</a:t>
            </a: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s</a:t>
            </a:r>
            <a:r>
              <a:rPr sz="2050" spc="-3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+</a:t>
            </a:r>
            <a:r>
              <a:rPr sz="2050" spc="-2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Game</a:t>
            </a: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s</a:t>
            </a:r>
          </a:p>
          <a:p>
            <a:pPr marL="12700">
              <a:lnSpc>
                <a:spcPts val="2460"/>
              </a:lnSpc>
              <a:spcBef>
                <a:spcPts val="345"/>
              </a:spcBef>
            </a:pP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Mobile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4120" y="0"/>
            <a:ext cx="755997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3223" y="10028879"/>
            <a:ext cx="2073275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Federica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Gall</a:t>
            </a:r>
            <a:r>
              <a:rPr sz="950" spc="15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2261" y="4406014"/>
            <a:ext cx="9965690" cy="25908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MOBILE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  <a:tabLst>
                <a:tab pos="1670685" algn="l"/>
                <a:tab pos="2922905" algn="l"/>
                <a:tab pos="3810000" algn="l"/>
              </a:tabLst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phone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can’t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seem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put down,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people are making some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really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cool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it.	Everything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virtual reality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experiences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blow your mind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apps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help you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not lose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it.	It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can be a game, 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killer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video, 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the use of QR code,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anything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 made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mobile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experience	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appeared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smart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flip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got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right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here.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73182" y="9861344"/>
            <a:ext cx="219710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Rodion</a:t>
            </a:r>
            <a:r>
              <a:rPr sz="95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Kutsaev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54217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1766" y="0"/>
            <a:ext cx="7612333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4636" y="3317041"/>
            <a:ext cx="9802495" cy="62590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EXPERIENTIAL</a:t>
            </a:r>
            <a:endParaRPr lang="en-US" sz="2450" b="1" strike="sngStrike" spc="1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  <a:tabLst>
                <a:tab pos="4693285" algn="l"/>
                <a:tab pos="5132705" algn="l"/>
              </a:tabLst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What's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saying </a:t>
            </a:r>
            <a:r>
              <a:rPr sz="2050" spc="-25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people are more about consuming and having experiences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than things?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holds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true 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how people engage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brands who want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communicate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experiences.	</a:t>
            </a:r>
            <a:r>
              <a:rPr sz="2050" spc="-6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enter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if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something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'experienced'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you 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know,	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events,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business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conferences,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trade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shows, pop-up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stores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festival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 great idea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all.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celebration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“live”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experiences,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perhaps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utilizing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within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reach a wider audience 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measurable game-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result 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clients.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  (not about results)</a:t>
            </a:r>
            <a:r>
              <a:rPr lang="en-US" sz="2050" dirty="0">
                <a:latin typeface="Arial"/>
                <a:cs typeface="Arial"/>
              </a:rPr>
              <a:t>.  </a:t>
            </a:r>
            <a:r>
              <a:rPr sz="2050" spc="-15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know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 that in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past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50" dirty="0">
                <a:solidFill>
                  <a:schemeClr val="bg1"/>
                </a:solidFill>
                <a:latin typeface="Arial"/>
                <a:cs typeface="Arial"/>
              </a:rPr>
              <a:t>few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year 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things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have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 shifted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in the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world, </a:t>
            </a:r>
            <a:r>
              <a:rPr sz="2050" spc="-5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 this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also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includes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 all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chemeClr val="bg1"/>
                </a:solidFill>
                <a:latin typeface="Arial"/>
                <a:cs typeface="Arial"/>
              </a:rPr>
              <a:t>those virtual “live” events.</a:t>
            </a:r>
            <a:endParaRPr lang="en-US" sz="2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  <a:tabLst>
                <a:tab pos="4693285" algn="l"/>
                <a:tab pos="5132705" algn="l"/>
              </a:tabLst>
            </a:pPr>
            <a:endParaRPr lang="en-US" sz="2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597785">
              <a:lnSpc>
                <a:spcPct val="117300"/>
              </a:lnSpc>
            </a:pPr>
            <a:r>
              <a:rPr lang="en-US" sz="2050" u="sng" dirty="0">
                <a:solidFill>
                  <a:schemeClr val="bg1"/>
                </a:solidFill>
                <a:latin typeface="Arial"/>
                <a:cs typeface="Arial"/>
              </a:rPr>
              <a:t>Subcategories: </a:t>
            </a:r>
          </a:p>
          <a:p>
            <a:pPr marL="355600" marR="2597785" indent="-342900">
              <a:lnSpc>
                <a:spcPct val="117300"/>
              </a:lnSpc>
              <a:buFont typeface="Arial" panose="020B0604020202020204" pitchFamily="34" charset="0"/>
              <a:buChar char="•"/>
            </a:pPr>
            <a:r>
              <a:rPr lang="en-US" sz="2050" dirty="0">
                <a:solidFill>
                  <a:schemeClr val="bg1"/>
                </a:solidFill>
                <a:latin typeface="Arial"/>
                <a:cs typeface="Arial"/>
              </a:rPr>
              <a:t>Events/Activations </a:t>
            </a:r>
          </a:p>
          <a:p>
            <a:pPr marL="355600" marR="2597785" indent="-342900">
              <a:lnSpc>
                <a:spcPct val="117300"/>
              </a:lnSpc>
              <a:buFont typeface="Arial" panose="020B0604020202020204" pitchFamily="34" charset="0"/>
              <a:buChar char="•"/>
            </a:pPr>
            <a:r>
              <a:rPr lang="en-US" sz="2050" dirty="0">
                <a:solidFill>
                  <a:schemeClr val="bg1"/>
                </a:solidFill>
                <a:latin typeface="Arial"/>
                <a:cs typeface="Arial"/>
              </a:rPr>
              <a:t>Live Shows </a:t>
            </a:r>
          </a:p>
          <a:p>
            <a:pPr marL="355600" marR="2597785" indent="-342900">
              <a:lnSpc>
                <a:spcPct val="117300"/>
              </a:lnSpc>
              <a:buFont typeface="Arial" panose="020B0604020202020204" pitchFamily="34" charset="0"/>
              <a:buChar char="•"/>
            </a:pPr>
            <a:r>
              <a:rPr lang="en-US" sz="2050" dirty="0">
                <a:solidFill>
                  <a:schemeClr val="bg1"/>
                </a:solidFill>
                <a:latin typeface="Arial"/>
                <a:cs typeface="Arial"/>
              </a:rPr>
              <a:t>AR/VR/Metaverse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8874" y="9808990"/>
            <a:ext cx="213868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Melissa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Askew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8023" y="1505578"/>
            <a:ext cx="10037445" cy="680558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CRAFT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5999"/>
              </a:lnSpc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lot of times, the execution of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best big ideas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comes down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the attention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paid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even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smallest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details.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colors, 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sound,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words,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pace,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art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design, every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part,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every piece, every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pixel painstakingly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considered.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This is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where judges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 asked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truly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very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details,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color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correction,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sound design, music choice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(original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score or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perfectly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chosen licensed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track),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photography,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 maybe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fantastic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frame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f*cking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went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edit,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any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 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helped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something we can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agree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(or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judges do)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crafted.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When you 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enter,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you'll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asked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check 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box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what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craft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judges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really focus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6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sub-categories:</a:t>
            </a:r>
            <a:endParaRPr lang="en-US" sz="2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15999"/>
              </a:lnSpc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ts val="2060"/>
              </a:lnSpc>
            </a:pP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Editing</a:t>
            </a:r>
          </a:p>
          <a:p>
            <a:pPr marL="12700">
              <a:lnSpc>
                <a:spcPts val="2060"/>
              </a:lnSpc>
            </a:pP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Photography</a:t>
            </a:r>
            <a:endParaRPr sz="2050" dirty="0">
              <a:latin typeface="Arial"/>
              <a:cs typeface="Arial"/>
            </a:endParaRPr>
          </a:p>
          <a:p>
            <a:pPr marL="12700" marR="8095615">
              <a:lnSpc>
                <a:spcPct val="116199"/>
              </a:lnSpc>
              <a:spcBef>
                <a:spcPts val="25"/>
              </a:spcBef>
            </a:pP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Cinema</a:t>
            </a: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t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ography 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Graphic 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Design </a:t>
            </a:r>
            <a:endParaRPr lang="en-US" sz="2050" spc="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 marR="8095615">
              <a:lnSpc>
                <a:spcPct val="116199"/>
              </a:lnSpc>
              <a:spcBef>
                <a:spcPts val="25"/>
              </a:spcBef>
            </a:pP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Original Music</a:t>
            </a:r>
          </a:p>
          <a:p>
            <a:pPr marL="12700" marR="8095615">
              <a:lnSpc>
                <a:spcPct val="116199"/>
              </a:lnSpc>
              <a:spcBef>
                <a:spcPts val="25"/>
              </a:spcBef>
            </a:pP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Sound Design </a:t>
            </a:r>
            <a:endParaRPr lang="en-US"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2050" dirty="0">
                <a:solidFill>
                  <a:srgbClr val="C39A6F"/>
                </a:solidFill>
                <a:latin typeface="Arial"/>
                <a:cs typeface="Arial"/>
              </a:rPr>
              <a:t>Motion </a:t>
            </a: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Post</a:t>
            </a:r>
            <a:r>
              <a:rPr lang="en-US" sz="2050" dirty="0">
                <a:solidFill>
                  <a:srgbClr val="C39A6F"/>
                </a:solidFill>
                <a:latin typeface="Arial"/>
                <a:cs typeface="Arial"/>
              </a:rPr>
              <a:t> (Including CGI, FX, </a:t>
            </a: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Color)</a:t>
            </a:r>
            <a:endParaRPr lang="en-US" sz="205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18400" cy="11308715"/>
            <a:chOff x="0" y="0"/>
            <a:chExt cx="75184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18095" cy="59160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68961"/>
              <a:ext cx="7518095" cy="643959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510356" y="10081233"/>
            <a:ext cx="2441575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Plush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Design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Studio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AECAD-BA1C-B046-8FF0-991BC6133D86}"/>
              </a:ext>
            </a:extLst>
          </p:cNvPr>
          <p:cNvSpPr txBox="1"/>
          <p:nvPr/>
        </p:nvSpPr>
        <p:spPr>
          <a:xfrm>
            <a:off x="5175250" y="5268800"/>
            <a:ext cx="12490450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8095615">
              <a:lnSpc>
                <a:spcPct val="116199"/>
              </a:lnSpc>
              <a:spcBef>
                <a:spcPts val="25"/>
              </a:spcBef>
            </a:pP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1766" y="0"/>
            <a:ext cx="7612333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4636" y="4406014"/>
            <a:ext cx="9587230" cy="25908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50" b="1" spc="15" dirty="0">
                <a:solidFill>
                  <a:srgbClr val="C39A6F"/>
                </a:solidFill>
                <a:latin typeface="Arial"/>
                <a:cs typeface="Arial"/>
              </a:rPr>
              <a:t>SOCIAL IMPACT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 dirty="0">
              <a:latin typeface="Arial"/>
              <a:cs typeface="Arial"/>
            </a:endParaRPr>
          </a:p>
          <a:p>
            <a:pPr marL="12700" marR="208915">
              <a:lnSpc>
                <a:spcPct val="115599"/>
              </a:lnSpc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Coming up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(and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pro bono-ing) big ideas and amazing work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(in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 medium)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help 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worthy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cause, company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charity/non-profit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promote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better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indeed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noble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deed.</a:t>
            </a:r>
            <a:r>
              <a:rPr sz="20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think</a:t>
            </a:r>
            <a:endParaRPr sz="2050" dirty="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greatest of this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stuff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get 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ol’</a:t>
            </a:r>
            <a:r>
              <a:rPr sz="2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shout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rewarded </a:t>
            </a:r>
            <a:r>
              <a:rPr sz="2050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heavy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metal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66490" y="10571154"/>
            <a:ext cx="223456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Helvetica Neue"/>
                <a:cs typeface="Helvetica Neue"/>
              </a:rPr>
              <a:t>Marco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Helvetica Neue"/>
                <a:cs typeface="Helvetica Neue"/>
              </a:rPr>
              <a:t>Bianchetti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491766" y="0"/>
            <a:ext cx="7612380" cy="11308715"/>
            <a:chOff x="12491766" y="0"/>
            <a:chExt cx="7612380" cy="11308715"/>
          </a:xfrm>
        </p:grpSpPr>
        <p:sp>
          <p:nvSpPr>
            <p:cNvPr id="6" name="object 6"/>
            <p:cNvSpPr/>
            <p:nvPr/>
          </p:nvSpPr>
          <p:spPr>
            <a:xfrm>
              <a:off x="17805405" y="10699248"/>
              <a:ext cx="1692275" cy="0"/>
            </a:xfrm>
            <a:custGeom>
              <a:avLst/>
              <a:gdLst/>
              <a:ahLst/>
              <a:cxnLst/>
              <a:rect l="l" t="t" r="r" b="b"/>
              <a:pathLst>
                <a:path w="1692275">
                  <a:moveTo>
                    <a:pt x="0" y="0"/>
                  </a:moveTo>
                  <a:lnTo>
                    <a:pt x="954190" y="0"/>
                  </a:lnTo>
                </a:path>
                <a:path w="1692275">
                  <a:moveTo>
                    <a:pt x="1166037" y="0"/>
                  </a:moveTo>
                  <a:lnTo>
                    <a:pt x="1692011" y="0"/>
                  </a:lnTo>
                </a:path>
              </a:pathLst>
            </a:custGeom>
            <a:ln w="62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1766" y="0"/>
              <a:ext cx="7612333" cy="113085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89345" y="9903228"/>
            <a:ext cx="2259965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Marco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Bianchetti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8566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24727" y="4217537"/>
            <a:ext cx="9921875" cy="368838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AUDIO</a:t>
            </a:r>
            <a:r>
              <a:rPr sz="2450" b="1" spc="-1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MARKETING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15999"/>
              </a:lnSpc>
            </a:pPr>
            <a:r>
              <a:rPr sz="2050" spc="-45" dirty="0">
                <a:solidFill>
                  <a:srgbClr val="FFFFFF"/>
                </a:solidFill>
                <a:latin typeface="Arial"/>
                <a:cs typeface="Arial"/>
              </a:rPr>
              <a:t>Yep,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this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used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“radio,”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but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now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so many ways we use sound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audio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get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messages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–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radio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spots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(both those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played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over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internet),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branded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podcasts,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podcast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mid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rolls,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branded audio books 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storytelling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even audio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brings a physical experience </a:t>
            </a:r>
            <a:r>
              <a:rPr sz="2050" spc="-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life.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music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people’s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ears (sometimes 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literally,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definitely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metaphorically)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gets entered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here.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  <a:p>
            <a:pPr marL="12700" marR="5080">
              <a:lnSpc>
                <a:spcPct val="115999"/>
              </a:lnSpc>
            </a:pPr>
            <a:endParaRPr lang="en-US" sz="2050" dirty="0">
              <a:latin typeface="Arial"/>
              <a:cs typeface="Arial"/>
            </a:endParaRPr>
          </a:p>
          <a:p>
            <a:pPr marL="12700" marR="5080">
              <a:lnSpc>
                <a:spcPct val="115999"/>
              </a:lnSpc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65313" y="9871816"/>
            <a:ext cx="1859914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Akshay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3360" y="3704464"/>
            <a:ext cx="624586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ABOUT</a:t>
            </a:r>
            <a:r>
              <a:rPr sz="3300" spc="-20" dirty="0"/>
              <a:t> </a:t>
            </a:r>
            <a:r>
              <a:rPr sz="3300" spc="-5" dirty="0"/>
              <a:t>THE</a:t>
            </a:r>
            <a:r>
              <a:rPr sz="3300" spc="-20" dirty="0"/>
              <a:t> </a:t>
            </a:r>
            <a:r>
              <a:rPr sz="3300" spc="-5" dirty="0"/>
              <a:t>D</a:t>
            </a:r>
            <a:r>
              <a:rPr sz="3300" spc="-20" dirty="0"/>
              <a:t> </a:t>
            </a:r>
            <a:r>
              <a:rPr sz="3300" spc="-5" dirty="0"/>
              <a:t>SHOW</a:t>
            </a:r>
            <a:r>
              <a:rPr sz="3300" spc="-140" dirty="0"/>
              <a:t> </a:t>
            </a:r>
            <a:r>
              <a:rPr sz="3300" spc="-65" dirty="0"/>
              <a:t>AWARDS</a:t>
            </a:r>
            <a:endParaRPr sz="3300" dirty="0"/>
          </a:p>
        </p:txBody>
      </p:sp>
      <p:sp>
        <p:nvSpPr>
          <p:cNvPr id="4" name="object 4"/>
          <p:cNvSpPr txBox="1"/>
          <p:nvPr/>
        </p:nvSpPr>
        <p:spPr>
          <a:xfrm>
            <a:off x="2123360" y="4584018"/>
            <a:ext cx="10619740" cy="3240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Show recognizes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amazing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breadth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depth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talent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Detroit.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  <a:spcBef>
                <a:spcPts val="5"/>
              </a:spcBef>
            </a:pP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true,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lot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great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sh*t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D Show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designed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 a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celebration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conceptually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amazing</a:t>
            </a:r>
            <a:r>
              <a:rPr sz="20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executed.</a:t>
            </a:r>
            <a:r>
              <a:rPr sz="2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45" dirty="0">
                <a:solidFill>
                  <a:srgbClr val="FFFFFF"/>
                </a:solidFill>
                <a:latin typeface="Arial"/>
                <a:cs typeface="Arial"/>
              </a:rPr>
              <a:t>Yes,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super-powerful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uber-magical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combination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earn you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coveted,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kinda heavy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size,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award.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796290">
              <a:lnSpc>
                <a:spcPct val="113999"/>
              </a:lnSpc>
              <a:spcBef>
                <a:spcPts val="5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category,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our Best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Show,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truly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all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honoring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creamiest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of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crop.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So,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idea,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executed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 best,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win.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4636" y="4406014"/>
            <a:ext cx="9455785" cy="2224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CREATIVE</a:t>
            </a:r>
            <a:r>
              <a:rPr sz="2450" b="1" spc="-1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USE</a:t>
            </a: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OF</a:t>
            </a: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MEDIA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  <a:tabLst>
                <a:tab pos="5424805" algn="l"/>
              </a:tabLst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best ideas come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wacky or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interesting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ways you develop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media channel.	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 came up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killer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make your brand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stand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social feed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 used a podcast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launch a new car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Arial"/>
                <a:cs typeface="Arial"/>
              </a:rPr>
              <a:t>Tik</a:t>
            </a:r>
            <a:r>
              <a:rPr sz="2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Arial"/>
                <a:cs typeface="Arial"/>
              </a:rPr>
              <a:t>Tok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convince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kids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eat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beans,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enter it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here.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520" y="9840403"/>
            <a:ext cx="2052955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Andre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Hunter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7416" y="0"/>
            <a:ext cx="7486683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8023" y="4762023"/>
            <a:ext cx="9412605" cy="1868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BRANDED</a:t>
            </a:r>
            <a:r>
              <a:rPr sz="2450" b="1" spc="-3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C39A6F"/>
                </a:solidFill>
                <a:latin typeface="Arial"/>
                <a:cs typeface="Arial"/>
              </a:rPr>
              <a:t>ENTERTAINMENT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Branded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Entertainment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recognizes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merging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advertising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entertainment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content. It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includes work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is built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around a brand or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goes beyond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traditional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placement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sponsorship.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18722" y="9966053"/>
            <a:ext cx="1955164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Clément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M.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01862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0824" y="0"/>
            <a:ext cx="7633275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4636" y="5034266"/>
            <a:ext cx="9964420" cy="1868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PUBLIC</a:t>
            </a:r>
            <a:r>
              <a:rPr sz="2450" b="1" spc="-2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RELATIONS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Strategies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ideas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use PR methods as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creative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tools.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Judges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 looking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innovative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‘PR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first’</a:t>
            </a:r>
            <a:r>
              <a:rPr sz="2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ideas –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prioritize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use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PR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message.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218" y="9966053"/>
            <a:ext cx="232283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Laura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Lee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Moreau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5818" y="0"/>
            <a:ext cx="12448540" cy="11308715"/>
          </a:xfrm>
          <a:custGeom>
            <a:avLst/>
            <a:gdLst/>
            <a:ahLst/>
            <a:cxnLst/>
            <a:rect l="l" t="t" r="r" b="b"/>
            <a:pathLst>
              <a:path w="12448540" h="11308715">
                <a:moveTo>
                  <a:pt x="0" y="11308556"/>
                </a:moveTo>
                <a:lnTo>
                  <a:pt x="12448280" y="11308556"/>
                </a:lnTo>
                <a:lnTo>
                  <a:pt x="1244828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5"/>
            <a:ext cx="7656195" cy="11308715"/>
            <a:chOff x="0" y="5"/>
            <a:chExt cx="7656195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5"/>
              <a:ext cx="7656195" cy="11308715"/>
            </a:xfrm>
            <a:custGeom>
              <a:avLst/>
              <a:gdLst/>
              <a:ahLst/>
              <a:cxnLst/>
              <a:rect l="l" t="t" r="r" b="b"/>
              <a:pathLst>
                <a:path w="7656195" h="11308715">
                  <a:moveTo>
                    <a:pt x="0" y="11308550"/>
                  </a:moveTo>
                  <a:lnTo>
                    <a:pt x="7655819" y="11308550"/>
                  </a:lnTo>
                  <a:lnTo>
                    <a:pt x="7655819" y="0"/>
                  </a:lnTo>
                  <a:lnTo>
                    <a:pt x="0" y="0"/>
                  </a:lnTo>
                  <a:lnTo>
                    <a:pt x="0" y="11308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30733"/>
              <a:ext cx="5549569" cy="617782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034144" y="2950560"/>
            <a:ext cx="9973376" cy="593553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LOW</a:t>
            </a:r>
            <a:r>
              <a:rPr sz="2450" b="1" spc="-3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BUDGET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</a:pPr>
            <a:r>
              <a:rPr sz="2050" spc="-35" dirty="0">
                <a:solidFill>
                  <a:srgbClr val="FFFFFF"/>
                </a:solidFill>
                <a:latin typeface="Arial"/>
                <a:cs typeface="Arial"/>
              </a:rPr>
              <a:t>Yeah,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are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still 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occasional jobs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have big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at least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pretty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decent)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budgets,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but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becoming 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lot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typical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calling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favors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trying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find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 stretch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few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modest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bucks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 create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something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remarkable.</a:t>
            </a:r>
            <a:endParaRPr sz="2050" dirty="0">
              <a:latin typeface="Arial"/>
              <a:cs typeface="Arial"/>
            </a:endParaRPr>
          </a:p>
          <a:p>
            <a:pPr marL="12700" marR="13970">
              <a:lnSpc>
                <a:spcPct val="113999"/>
              </a:lnSpc>
              <a:spcBef>
                <a:spcPts val="80"/>
              </a:spcBef>
            </a:pP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believe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low-dollar,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still-big-idea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efforts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should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 rewarded – 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go head-to-head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with those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chosen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few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jobs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still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properly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funded.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50" spc="-6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may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sub-categories: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/>
              <a:cs typeface="Arial"/>
            </a:endParaRPr>
          </a:p>
          <a:p>
            <a:pPr marL="12700" marR="4573905">
              <a:lnSpc>
                <a:spcPct val="117300"/>
              </a:lnSpc>
            </a:pP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TV/Video/Moving</a:t>
            </a: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Picture:</a:t>
            </a:r>
            <a:r>
              <a:rPr sz="2050" spc="-114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All in 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under</a:t>
            </a: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chemeClr val="bg1"/>
                </a:solidFill>
                <a:latin typeface="Arial"/>
                <a:cs typeface="Arial"/>
              </a:rPr>
              <a:t>$</a:t>
            </a:r>
            <a:r>
              <a:rPr lang="en-US" sz="2050" b="1" spc="5" dirty="0">
                <a:solidFill>
                  <a:schemeClr val="bg1"/>
                </a:solidFill>
                <a:latin typeface="Arial"/>
                <a:cs typeface="Arial"/>
              </a:rPr>
              <a:t>50</a:t>
            </a:r>
            <a:r>
              <a:rPr sz="2050" b="1" spc="5" dirty="0">
                <a:solidFill>
                  <a:schemeClr val="bg1"/>
                </a:solidFill>
                <a:latin typeface="Arial"/>
                <a:cs typeface="Arial"/>
              </a:rPr>
              <a:t>K </a:t>
            </a:r>
            <a:r>
              <a:rPr sz="2050" b="1" spc="-5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Print:</a:t>
            </a:r>
            <a:r>
              <a:rPr sz="2050" spc="-12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All in 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under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chemeClr val="bg1"/>
                </a:solidFill>
                <a:latin typeface="Arial"/>
                <a:cs typeface="Arial"/>
              </a:rPr>
              <a:t>$</a:t>
            </a:r>
            <a:r>
              <a:rPr lang="en-US" sz="2050" b="1" spc="5" dirty="0">
                <a:solidFill>
                  <a:schemeClr val="bg1"/>
                </a:solidFill>
                <a:latin typeface="Arial"/>
                <a:cs typeface="Arial"/>
              </a:rPr>
              <a:t>5K</a:t>
            </a:r>
            <a:endParaRPr sz="205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703570">
              <a:lnSpc>
                <a:spcPct val="113999"/>
              </a:lnSpc>
              <a:spcBef>
                <a:spcPts val="80"/>
              </a:spcBef>
            </a:pP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Audio</a:t>
            </a: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Marketing:</a:t>
            </a:r>
            <a:r>
              <a:rPr sz="2050" spc="-12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All</a:t>
            </a: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in</a:t>
            </a: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under</a:t>
            </a: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lang="en-US" sz="2050" b="1" spc="5" dirty="0">
                <a:solidFill>
                  <a:schemeClr val="bg1"/>
                </a:solidFill>
                <a:latin typeface="Arial"/>
                <a:cs typeface="Arial"/>
              </a:rPr>
              <a:t>$10K</a:t>
            </a: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Integrated:</a:t>
            </a:r>
            <a:r>
              <a:rPr sz="2050" spc="-12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C39A6F"/>
                </a:solidFill>
                <a:latin typeface="Arial"/>
                <a:cs typeface="Arial"/>
              </a:rPr>
              <a:t>All in </a:t>
            </a:r>
            <a:r>
              <a:rPr sz="2050" spc="5" dirty="0">
                <a:solidFill>
                  <a:srgbClr val="C39A6F"/>
                </a:solidFill>
                <a:latin typeface="Arial"/>
                <a:cs typeface="Arial"/>
              </a:rPr>
              <a:t>under</a:t>
            </a:r>
            <a:r>
              <a:rPr sz="2050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chemeClr val="bg1"/>
                </a:solidFill>
                <a:latin typeface="Arial"/>
                <a:cs typeface="Arial"/>
              </a:rPr>
              <a:t>$</a:t>
            </a:r>
            <a:r>
              <a:rPr lang="en-US" sz="2050" b="1" dirty="0">
                <a:solidFill>
                  <a:schemeClr val="bg1"/>
                </a:solidFill>
                <a:latin typeface="Arial"/>
                <a:cs typeface="Arial"/>
              </a:rPr>
              <a:t>50K</a:t>
            </a:r>
          </a:p>
          <a:p>
            <a:pPr marL="12700" marR="5703570">
              <a:lnSpc>
                <a:spcPct val="113999"/>
              </a:lnSpc>
              <a:spcBef>
                <a:spcPts val="80"/>
              </a:spcBef>
            </a:pPr>
            <a:endParaRPr lang="en-US" sz="2050" dirty="0">
              <a:solidFill>
                <a:srgbClr val="C39A6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71075" y="10049820"/>
            <a:ext cx="2036445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Fabian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Blank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48484" y="10524102"/>
            <a:ext cx="730885" cy="0"/>
          </a:xfrm>
          <a:custGeom>
            <a:avLst/>
            <a:gdLst/>
            <a:ahLst/>
            <a:cxnLst/>
            <a:rect l="l" t="t" r="r" b="b"/>
            <a:pathLst>
              <a:path w="730884">
                <a:moveTo>
                  <a:pt x="0" y="0"/>
                </a:moveTo>
                <a:lnTo>
                  <a:pt x="730784" y="0"/>
                </a:lnTo>
              </a:path>
            </a:pathLst>
          </a:custGeom>
          <a:ln w="6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4591115" y="10524102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5">
                <a:moveTo>
                  <a:pt x="0" y="0"/>
                </a:moveTo>
                <a:lnTo>
                  <a:pt x="525973" y="0"/>
                </a:lnTo>
              </a:path>
            </a:pathLst>
          </a:custGeom>
          <a:ln w="6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7102" y="3924353"/>
            <a:ext cx="10047605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sz="2400" b="1" dirty="0">
                <a:solidFill>
                  <a:srgbClr val="C29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D-VERSITY </a:t>
            </a:r>
          </a:p>
          <a:p>
            <a:endParaRPr lang="en-US" sz="2400" b="1" dirty="0">
              <a:solidFill>
                <a:srgbClr val="C29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Recognizes an inclusive campaign that demonstrates a deep understanding of a specific diverse or multicultural consumer groups including consumers of color</a:t>
            </a:r>
            <a:r>
              <a:rPr lang="en-US" sz="20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race, gender, age,</a:t>
            </a:r>
            <a:r>
              <a:rPr lang="en-US" sz="2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differently abled individuals, LGBTQIA+ and immigrants. </a:t>
            </a:r>
          </a:p>
          <a:p>
            <a:r>
              <a:rPr lang="en-US" sz="2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picture containing indoor, stationary, crayon, bunch&#10;&#10;Description automatically generated">
            <a:extLst>
              <a:ext uri="{FF2B5EF4-FFF2-40B4-BE49-F238E27FC236}">
                <a16:creationId xmlns:a16="http://schemas.microsoft.com/office/drawing/2014/main" id="{B51EE866-BDE1-674F-AF24-DD60F15E9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690891" y="3168234"/>
            <a:ext cx="9372601" cy="459188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A66D6D29-611D-DF4F-A90C-396645ED84CD}"/>
              </a:ext>
            </a:extLst>
          </p:cNvPr>
          <p:cNvSpPr txBox="1"/>
          <p:nvPr/>
        </p:nvSpPr>
        <p:spPr>
          <a:xfrm>
            <a:off x="1317102" y="10150475"/>
            <a:ext cx="2036445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 by Northernstar-online.com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22C535-2FDB-C846-A988-81A79240275A}"/>
              </a:ext>
            </a:extLst>
          </p:cNvPr>
          <p:cNvGrpSpPr/>
          <p:nvPr/>
        </p:nvGrpSpPr>
        <p:grpSpPr>
          <a:xfrm>
            <a:off x="8178932" y="3520741"/>
            <a:ext cx="10314472" cy="3883437"/>
            <a:chOff x="781760" y="2787640"/>
            <a:chExt cx="6255144" cy="235508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6EE9CBC8-0CEF-6242-B4BE-566CECDB44F2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787640"/>
              <a:ext cx="6198704" cy="393700"/>
            </a:xfrm>
            <a:prstGeom prst="rect">
              <a:avLst/>
            </a:prstGeom>
          </p:spPr>
          <p:txBody>
            <a:bodyPr vert="horz" lIns="150781" tIns="75390" rIns="150781" bIns="7539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400" kern="120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09" b="1" dirty="0">
                  <a:solidFill>
                    <a:srgbClr val="C29B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DETROIT LOVE</a:t>
              </a:r>
            </a:p>
            <a:p>
              <a:endParaRPr lang="en-US" sz="2309" b="1" dirty="0">
                <a:solidFill>
                  <a:srgbClr val="C29B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2309" b="1" dirty="0">
                <a:solidFill>
                  <a:srgbClr val="C29B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that promotes or elevates our great city of Detroit. Ideas that promote our culture, work ethic, history and/or vibe. This work can be viewed locally or nationally.  Video. Print. Social. Cause Marketing, Promotional, Event and Experiential. You made it.  Enter it. </a:t>
              </a:r>
            </a:p>
            <a:p>
              <a:endParaRPr lang="en-US" sz="230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297BFE77-1597-6C44-96D0-99D5101FA3C1}"/>
                </a:ext>
              </a:extLst>
            </p:cNvPr>
            <p:cNvSpPr txBox="1">
              <a:spLocks/>
            </p:cNvSpPr>
            <p:nvPr/>
          </p:nvSpPr>
          <p:spPr>
            <a:xfrm>
              <a:off x="781760" y="3020775"/>
              <a:ext cx="6198704" cy="2121950"/>
            </a:xfrm>
            <a:prstGeom prst="rect">
              <a:avLst/>
            </a:prstGeom>
          </p:spPr>
          <p:txBody>
            <a:bodyPr vert="horz" lIns="150781" tIns="75390" rIns="150781" bIns="7539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400" kern="120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endParaRPr lang="en-US" sz="2309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A picture containing sky, outdoor, outdoor object&#10;&#10;Description automatically generated">
            <a:extLst>
              <a:ext uri="{FF2B5EF4-FFF2-40B4-BE49-F238E27FC236}">
                <a16:creationId xmlns:a16="http://schemas.microsoft.com/office/drawing/2014/main" id="{24B7AEC5-361B-C541-B25C-1B0A69A6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"/>
            <a:ext cx="7375148" cy="11308556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220C5901-CDA2-9E42-B183-E8B7A6199138}"/>
              </a:ext>
            </a:extLst>
          </p:cNvPr>
          <p:cNvSpPr txBox="1"/>
          <p:nvPr/>
        </p:nvSpPr>
        <p:spPr>
          <a:xfrm>
            <a:off x="16910050" y="10455275"/>
            <a:ext cx="220980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Deamstime.com 61875499</a:t>
            </a:r>
            <a:endParaRPr sz="95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7709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0824" y="0"/>
            <a:ext cx="7633275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4636" y="3840585"/>
            <a:ext cx="9809480" cy="6249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STUDENT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Easily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our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favorite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categories,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always amazing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incredible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ideas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that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next gen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folks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are coming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– whether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official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part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or something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did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own as 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student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side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hustle.</a:t>
            </a:r>
            <a:endParaRPr sz="2050" dirty="0">
              <a:latin typeface="Arial"/>
              <a:cs typeface="Arial"/>
            </a:endParaRP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only are we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continually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impressed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thinking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and bigness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ideas,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truly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resourceful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can be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comes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executing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them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work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–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because sometimes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are.Oh,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another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thing: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We’re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award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Best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 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category.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Nice.</a:t>
            </a:r>
            <a:endParaRPr lang="en-US" sz="2050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endParaRPr lang="en-US" sz="2050" spc="5" dirty="0">
              <a:solidFill>
                <a:srgbClr val="C39A6F"/>
              </a:solidFill>
              <a:latin typeface="Arial"/>
              <a:cs typeface="Arial"/>
            </a:endParaRP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Print</a:t>
            </a: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r>
              <a:rPr lang="en-US" sz="2050" spc="5" dirty="0">
                <a:solidFill>
                  <a:srgbClr val="C39A6F"/>
                </a:solidFill>
                <a:latin typeface="Arial"/>
                <a:cs typeface="Arial"/>
              </a:rPr>
              <a:t>Video </a:t>
            </a: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r>
              <a:rPr lang="en-US" sz="2050" spc="5" dirty="0">
                <a:solidFill>
                  <a:schemeClr val="bg1"/>
                </a:solidFill>
                <a:latin typeface="Arial"/>
                <a:cs typeface="Arial"/>
              </a:rPr>
              <a:t>Social</a:t>
            </a: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r>
              <a:rPr lang="en-US" sz="2050" spc="5" dirty="0">
                <a:solidFill>
                  <a:schemeClr val="bg1"/>
                </a:solidFill>
                <a:latin typeface="Arial"/>
                <a:cs typeface="Arial"/>
              </a:rPr>
              <a:t>Integrated </a:t>
            </a:r>
            <a:endParaRPr lang="en-US" sz="2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endParaRPr lang="en-US" sz="2050" dirty="0">
              <a:latin typeface="Arial"/>
              <a:cs typeface="Arial"/>
            </a:endParaRP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endParaRPr lang="en-US" sz="2050" dirty="0">
              <a:latin typeface="Arial"/>
              <a:cs typeface="Arial"/>
            </a:endParaRPr>
          </a:p>
          <a:p>
            <a:pPr marL="12700" marR="169545">
              <a:lnSpc>
                <a:spcPct val="116199"/>
              </a:lnSpc>
              <a:spcBef>
                <a:spcPts val="25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7932" y="9840403"/>
            <a:ext cx="208788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Photo</a:t>
            </a:r>
            <a:r>
              <a:rPr sz="95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by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Matese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 </a:t>
            </a:r>
            <a:r>
              <a:rPr sz="95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Fields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Helvetica Neue"/>
                <a:cs typeface="Helvetica Neue"/>
              </a:rPr>
              <a:t>on</a:t>
            </a:r>
            <a:r>
              <a:rPr sz="9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95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cs typeface="Helvetica Neue"/>
              </a:rPr>
              <a:t>Unsplash</a:t>
            </a:r>
            <a:endParaRPr sz="95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13760" y="6751491"/>
            <a:ext cx="42722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THANKS.</a:t>
            </a:r>
            <a:r>
              <a:rPr sz="2450" b="1" spc="-10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AND</a:t>
            </a:r>
            <a:r>
              <a:rPr sz="2450" b="1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GOOD</a:t>
            </a:r>
            <a:r>
              <a:rPr sz="2450" b="1" spc="-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LUCK.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418" y="2688788"/>
            <a:ext cx="650176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WHO</a:t>
            </a:r>
            <a:r>
              <a:rPr sz="3300" spc="-20" dirty="0"/>
              <a:t> </a:t>
            </a:r>
            <a:r>
              <a:rPr sz="3300" spc="-5" dirty="0"/>
              <a:t>CAN</a:t>
            </a:r>
            <a:r>
              <a:rPr sz="3300" spc="-135" dirty="0"/>
              <a:t> </a:t>
            </a:r>
            <a:r>
              <a:rPr sz="3300" spc="-5" dirty="0"/>
              <a:t>AND</a:t>
            </a:r>
            <a:r>
              <a:rPr sz="3300" spc="-20" dirty="0"/>
              <a:t> </a:t>
            </a:r>
            <a:r>
              <a:rPr sz="3300" spc="-5" dirty="0"/>
              <a:t>SHOULD</a:t>
            </a:r>
            <a:r>
              <a:rPr sz="3300" spc="-15" dirty="0"/>
              <a:t> </a:t>
            </a:r>
            <a:r>
              <a:rPr sz="3300" spc="-5" dirty="0"/>
              <a:t>ENTER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102418" y="3735876"/>
            <a:ext cx="10060305" cy="51521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46990" algn="just">
              <a:lnSpc>
                <a:spcPct val="115599"/>
              </a:lnSpc>
              <a:spcBef>
                <a:spcPts val="140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 Show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call for entries 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proudly open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Detroit-based 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agency,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client,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design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studio,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broadcaster,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publisher,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house,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freelancer,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student artist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individual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for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and/or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execution of creative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Arial"/>
              <a:cs typeface="Arial"/>
            </a:endParaRPr>
          </a:p>
          <a:p>
            <a:pPr marL="12700" marR="391160">
              <a:lnSpc>
                <a:spcPct val="116199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work must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fall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outlined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categories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(more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come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sec).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All entries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must have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published,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posted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or aired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 their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chemeClr val="bg1"/>
                </a:solidFill>
                <a:latin typeface="Arial"/>
                <a:cs typeface="Arial"/>
              </a:rPr>
              <a:t>between </a:t>
            </a:r>
            <a:r>
              <a:rPr sz="2050" b="1" u="sng" spc="5" dirty="0">
                <a:solidFill>
                  <a:schemeClr val="bg1"/>
                </a:solidFill>
                <a:latin typeface="Arial"/>
                <a:cs typeface="Arial"/>
              </a:rPr>
              <a:t>J</a:t>
            </a:r>
            <a:r>
              <a:rPr lang="en-US" sz="2050" b="1" u="sng" spc="5" dirty="0">
                <a:solidFill>
                  <a:schemeClr val="bg1"/>
                </a:solidFill>
                <a:latin typeface="Arial"/>
                <a:cs typeface="Arial"/>
              </a:rPr>
              <a:t>anuary 1, 2022 </a:t>
            </a:r>
            <a:r>
              <a:rPr sz="2050" b="1" u="sng" spc="5" dirty="0">
                <a:solidFill>
                  <a:schemeClr val="bg1"/>
                </a:solidFill>
                <a:latin typeface="Arial"/>
                <a:cs typeface="Arial"/>
              </a:rPr>
              <a:t>and December 31, 202</a:t>
            </a:r>
            <a:r>
              <a:rPr lang="en-US" sz="2050" b="1" u="sng" spc="5" dirty="0">
                <a:solidFill>
                  <a:schemeClr val="bg1"/>
                </a:solidFill>
                <a:latin typeface="Arial"/>
                <a:cs typeface="Arial"/>
              </a:rPr>
              <a:t>2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form 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media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exposed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substantial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audience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concept must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roots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Detroit,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whether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work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Detroit-based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050" spc="5" dirty="0">
                <a:solidFill>
                  <a:schemeClr val="bg1"/>
                </a:solidFill>
                <a:latin typeface="Arial"/>
                <a:cs typeface="Arial"/>
              </a:rPr>
              <a:t>production company, or post facility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Detroit-based client.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 Council reserves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right 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request proof 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publication,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posting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airdate,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proof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2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dates.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 submissions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have been previously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entered in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 Show and are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materially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unchanged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eligible.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60" y="3714935"/>
            <a:ext cx="49968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WHO</a:t>
            </a:r>
            <a:r>
              <a:rPr sz="3300" spc="-30" dirty="0"/>
              <a:t> </a:t>
            </a:r>
            <a:r>
              <a:rPr sz="3300" spc="-5" dirty="0"/>
              <a:t>PICKS</a:t>
            </a:r>
            <a:r>
              <a:rPr sz="3300" spc="-30" dirty="0"/>
              <a:t> </a:t>
            </a:r>
            <a:r>
              <a:rPr sz="3300" spc="-65" dirty="0"/>
              <a:t>WHAT</a:t>
            </a:r>
            <a:r>
              <a:rPr sz="3300" spc="-25" dirty="0"/>
              <a:t> </a:t>
            </a:r>
            <a:r>
              <a:rPr sz="3300" spc="-5" dirty="0"/>
              <a:t>WINS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123360" y="4573547"/>
            <a:ext cx="10322560" cy="3240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Winning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kind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deal.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That’s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because we work hard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get a wide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variety 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kick-ass 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udges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wide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variety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big-name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ad 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agencies, hot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firms,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cool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creative boutiques,</a:t>
            </a: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killer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companies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across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around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world.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Arial"/>
              <a:cs typeface="Arial"/>
            </a:endParaRPr>
          </a:p>
          <a:p>
            <a:pPr marL="12700" marR="324485">
              <a:lnSpc>
                <a:spcPct val="115599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Oh,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and we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tell all 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udges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not hold any punches. 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want them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hold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stuff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coming out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super-high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standard,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and so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insist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treat 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work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 they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udges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(you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ones).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60" y="3913882"/>
            <a:ext cx="46412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DEETS</a:t>
            </a:r>
            <a:r>
              <a:rPr sz="3300" spc="-25" dirty="0"/>
              <a:t> </a:t>
            </a:r>
            <a:r>
              <a:rPr sz="3300" spc="-5" dirty="0"/>
              <a:t>ON</a:t>
            </a:r>
            <a:r>
              <a:rPr sz="3300" spc="-25" dirty="0"/>
              <a:t> </a:t>
            </a:r>
            <a:r>
              <a:rPr sz="3300" spc="-5" dirty="0"/>
              <a:t>KEY</a:t>
            </a:r>
            <a:r>
              <a:rPr sz="3300" spc="-80" dirty="0"/>
              <a:t> </a:t>
            </a:r>
            <a:r>
              <a:rPr sz="3300" spc="-55" dirty="0"/>
              <a:t>DATES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123360" y="4762023"/>
            <a:ext cx="12043490" cy="527856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</a:t>
            </a:r>
            <a:r>
              <a:rPr kumimoji="0" sz="2450" b="1" i="0" u="none" strike="noStrike" kern="1200" cap="none" spc="-5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2450" b="1" i="0" u="none" strike="noStrike" kern="1200" cap="none" spc="-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ENTRIES</a:t>
            </a:r>
            <a:r>
              <a:rPr kumimoji="0" sz="2450" b="1" i="0" u="none" strike="noStrike" kern="1200" cap="none" spc="-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</a:t>
            </a:r>
            <a:r>
              <a:rPr kumimoji="0" lang="en-US" sz="2450" b="1" i="0" u="none" strike="noStrike" kern="1200" cap="none" spc="1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</a:t>
            </a:r>
            <a:r>
              <a:rPr kumimoji="0" sz="2050" b="0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2050" b="0" i="0" u="none" strike="noStrike" kern="1200" cap="none" spc="-3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5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January 13, 2023</a:t>
            </a:r>
            <a:endParaRPr kumimoji="0" sz="2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9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2050" b="1" i="0" u="none" strike="noStrike" kern="1200" cap="none" spc="5" normalizeH="0" baseline="3000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DEADLINE: 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 3rd, 2023</a:t>
            </a: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9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2nd</a:t>
            </a:r>
            <a:r>
              <a:rPr kumimoji="0" lang="en-US" sz="2050" b="1" i="0" u="none" strike="noStrike" kern="1200" cap="none" spc="-1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DEADLINE w/ Price Increase to $175:</a:t>
            </a:r>
            <a:r>
              <a:rPr kumimoji="0" lang="en-US" sz="2050" b="1" i="0" u="none" strike="noStrike" kern="1200" cap="none" spc="-1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5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 10th, 2023 </a:t>
            </a: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9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DEADLINE:</a:t>
            </a: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 17</a:t>
            </a:r>
            <a:r>
              <a:rPr kumimoji="0" lang="en-US" sz="2050" b="1" i="0" u="none" strike="noStrike" kern="1200" cap="none" spc="5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2023</a:t>
            </a:r>
            <a:endParaRPr kumimoji="0" lang="en-US" sz="205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9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FINAL, FINAL 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DEADLINE, w/ 2</a:t>
            </a:r>
            <a:r>
              <a:rPr kumimoji="0" lang="en-US" sz="2050" b="1" i="0" u="none" strike="noStrike" kern="1200" cap="none" spc="5" normalizeH="0" baseline="3000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Price Increase to $250:</a:t>
            </a: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Monday, February 27</a:t>
            </a:r>
            <a:r>
              <a:rPr kumimoji="0" lang="en-US" sz="2050" b="1" i="0" u="none" strike="noStrike" kern="1200" cap="none" spc="5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lang="en-US" sz="20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2023</a:t>
            </a:r>
            <a:endParaRPr kumimoji="0" lang="en-US" sz="205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9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srgbClr val="C39A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 SHOW: Gem Theater: </a:t>
            </a: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JUNE 1</a:t>
            </a:r>
            <a:r>
              <a:rPr kumimoji="0" lang="en-US" sz="205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2023 </a:t>
            </a:r>
            <a:endParaRPr kumimoji="0" lang="en-US" sz="205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9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9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2889" y="2098230"/>
            <a:ext cx="14364335" cy="178061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spcBef>
                <a:spcPts val="1285"/>
              </a:spcBef>
            </a:pPr>
            <a:r>
              <a:rPr sz="3300" spc="-5" dirty="0"/>
              <a:t>THE</a:t>
            </a:r>
            <a:r>
              <a:rPr sz="3300" spc="-30" dirty="0"/>
              <a:t> </a:t>
            </a:r>
            <a:r>
              <a:rPr sz="3300" spc="-5" dirty="0"/>
              <a:t>MONEY</a:t>
            </a:r>
            <a:r>
              <a:rPr sz="3300" spc="-90" dirty="0"/>
              <a:t> </a:t>
            </a:r>
            <a:r>
              <a:rPr sz="3300" spc="-5" dirty="0"/>
              <a:t>STUFF</a:t>
            </a:r>
            <a:br>
              <a:rPr lang="en-US" sz="3300" spc="-5" dirty="0"/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early, enter often, oh, and be sure to enter multiple categories to up your chances to bring even more D’s home.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2889" y="3851651"/>
            <a:ext cx="10768224" cy="5135701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SINGLE</a:t>
            </a:r>
            <a:r>
              <a:rPr sz="2450" b="1" spc="-2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OR</a:t>
            </a:r>
            <a:r>
              <a:rPr sz="2450" b="1" spc="-2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CAMPAIGN</a:t>
            </a:r>
            <a:endParaRPr lang="en-US" sz="2450" b="1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February 3rd, 2023  – 5:00 PM EST (Initial Deadline)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$1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</a:p>
          <a:p>
            <a:pPr marL="12700" marR="5080">
              <a:lnSpc>
                <a:spcPct val="125699"/>
              </a:lnSpc>
              <a:spcBef>
                <a:spcPts val="130"/>
              </a:spcBef>
            </a:pP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February 10</a:t>
            </a:r>
            <a:r>
              <a:rPr lang="en-US" sz="2050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, 2023– 5:00 PM EST (Extended Deadline)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175</a:t>
            </a:r>
          </a:p>
          <a:p>
            <a:pPr marL="12700" marR="5080">
              <a:lnSpc>
                <a:spcPct val="125699"/>
              </a:lnSpc>
              <a:spcBef>
                <a:spcPts val="130"/>
              </a:spcBef>
            </a:pP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February 27</a:t>
            </a:r>
            <a:r>
              <a:rPr lang="en-US" sz="2050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, 2023– 5:00 PM EST  (Last Chance)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INTEGRATED</a:t>
            </a:r>
            <a:r>
              <a:rPr sz="2450" b="1" spc="-1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C39A6F"/>
                </a:solidFill>
                <a:latin typeface="Arial"/>
                <a:cs typeface="Arial"/>
              </a:rPr>
              <a:t>CAMPAIGN</a:t>
            </a:r>
            <a:endParaRPr sz="2450" dirty="0">
              <a:latin typeface="Arial"/>
              <a:cs typeface="Arial"/>
            </a:endParaRPr>
          </a:p>
          <a:p>
            <a:pPr marL="12700" marR="5080">
              <a:lnSpc>
                <a:spcPct val="125699"/>
              </a:lnSpc>
              <a:spcBef>
                <a:spcPts val="125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Entered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by regular deadline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, 2/3/23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275</a:t>
            </a:r>
          </a:p>
          <a:p>
            <a:pPr marL="12700" marR="5080">
              <a:lnSpc>
                <a:spcPct val="125699"/>
              </a:lnSpc>
              <a:spcBef>
                <a:spcPts val="125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Entered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extended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deadline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, 2/10/23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$3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25 </a:t>
            </a:r>
          </a:p>
          <a:p>
            <a:pPr marL="12700" marR="5080">
              <a:lnSpc>
                <a:spcPct val="125699"/>
              </a:lnSpc>
              <a:spcBef>
                <a:spcPts val="125"/>
              </a:spcBef>
            </a:pP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Entered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20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deadline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, 2/27/23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50" spc="-5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$3</a:t>
            </a: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STUDENT</a:t>
            </a:r>
            <a:r>
              <a:rPr sz="2450" b="1" spc="-3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ENTRIES</a:t>
            </a:r>
            <a:r>
              <a:rPr lang="en-US" sz="2450" b="1" spc="10" dirty="0">
                <a:solidFill>
                  <a:srgbClr val="C39A6F"/>
                </a:solidFill>
                <a:latin typeface="Arial"/>
                <a:cs typeface="Arial"/>
              </a:rPr>
              <a:t> &amp; 1</a:t>
            </a:r>
            <a:r>
              <a:rPr lang="en-US" sz="2450" b="1" spc="10" baseline="30000" dirty="0">
                <a:solidFill>
                  <a:srgbClr val="C39A6F"/>
                </a:solidFill>
                <a:latin typeface="Arial"/>
                <a:cs typeface="Arial"/>
              </a:rPr>
              <a:t>st</a:t>
            </a:r>
            <a:r>
              <a:rPr lang="en-US" sz="2450" b="1" spc="10" dirty="0">
                <a:solidFill>
                  <a:srgbClr val="C39A6F"/>
                </a:solidFill>
                <a:latin typeface="Arial"/>
                <a:cs typeface="Arial"/>
              </a:rPr>
              <a:t> Time Entries.</a:t>
            </a: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60" y="3107623"/>
            <a:ext cx="815729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DEETS</a:t>
            </a:r>
            <a:r>
              <a:rPr sz="3300" spc="-25" dirty="0"/>
              <a:t> </a:t>
            </a:r>
            <a:r>
              <a:rPr sz="3300" spc="-5" dirty="0"/>
              <a:t>ON</a:t>
            </a:r>
            <a:r>
              <a:rPr sz="3300" spc="-25" dirty="0"/>
              <a:t> </a:t>
            </a:r>
            <a:r>
              <a:rPr sz="3300" spc="-5" dirty="0"/>
              <a:t>KEY</a:t>
            </a:r>
            <a:r>
              <a:rPr sz="3300" spc="-80" dirty="0"/>
              <a:t> </a:t>
            </a:r>
            <a:r>
              <a:rPr sz="3300" spc="-55" dirty="0"/>
              <a:t>DATES</a:t>
            </a:r>
            <a:r>
              <a:rPr lang="en-US" sz="3300" spc="-55" dirty="0"/>
              <a:t>  </a:t>
            </a:r>
            <a:endParaRPr sz="33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7132" y="3902075"/>
            <a:ext cx="12957890" cy="5079917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SHORTLIST</a:t>
            </a:r>
            <a:r>
              <a:rPr sz="2450" b="1" spc="-12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ANNOUNCED</a:t>
            </a:r>
            <a:endParaRPr sz="24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wait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over.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 You’ll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find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out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your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stuff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got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shortlisted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email</a:t>
            </a: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050" b="1" spc="5" dirty="0">
                <a:solidFill>
                  <a:srgbClr val="FFFFFF"/>
                </a:solidFill>
                <a:latin typeface="Arial"/>
                <a:cs typeface="Arial"/>
              </a:rPr>
              <a:t>Friday, April 14</a:t>
            </a:r>
            <a:r>
              <a:rPr lang="en-US" sz="2050" b="1" spc="5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050" b="1" spc="5" dirty="0">
                <a:solidFill>
                  <a:srgbClr val="FFFFFF"/>
                </a:solidFill>
                <a:latin typeface="Arial"/>
                <a:cs typeface="Arial"/>
              </a:rPr>
              <a:t>, 2023</a:t>
            </a: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BEST</a:t>
            </a:r>
            <a:r>
              <a:rPr sz="2450" b="1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OF</a:t>
            </a:r>
            <a:r>
              <a:rPr sz="2450" b="1" spc="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-25" dirty="0">
                <a:solidFill>
                  <a:srgbClr val="C39A6F"/>
                </a:solidFill>
                <a:latin typeface="Arial"/>
                <a:cs typeface="Arial"/>
              </a:rPr>
              <a:t>CATEGORY</a:t>
            </a:r>
            <a:r>
              <a:rPr sz="2450" b="1" spc="-4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NOMINEES</a:t>
            </a:r>
            <a:r>
              <a:rPr sz="2450" b="1" spc="-9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ANNOUNCED</a:t>
            </a:r>
            <a:r>
              <a:rPr lang="en-US" sz="2450" b="1" spc="15" dirty="0">
                <a:solidFill>
                  <a:srgbClr val="C39A6F"/>
                </a:solidFill>
                <a:latin typeface="Arial"/>
                <a:cs typeface="Arial"/>
              </a:rPr>
              <a:t>  </a:t>
            </a:r>
            <a:endParaRPr sz="2450" dirty="0">
              <a:latin typeface="Arial"/>
              <a:cs typeface="Arial"/>
            </a:endParaRPr>
          </a:p>
          <a:p>
            <a:pPr marL="12700" marR="99695" algn="just">
              <a:lnSpc>
                <a:spcPct val="114700"/>
              </a:lnSpc>
              <a:spcBef>
                <a:spcPts val="150"/>
              </a:spcBef>
            </a:pPr>
            <a:r>
              <a:rPr lang="en-US" sz="2050" spc="5" dirty="0">
                <a:solidFill>
                  <a:srgbClr val="FFFFFF"/>
                </a:solidFill>
                <a:latin typeface="Arial"/>
                <a:cs typeface="Arial"/>
              </a:rPr>
              <a:t>Sometime in May</a:t>
            </a:r>
            <a:r>
              <a:rPr sz="2050" spc="-3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nominees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vying 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Best Of in their respective categories will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dramatically</a:t>
            </a:r>
            <a:r>
              <a:rPr lang="en-US" sz="1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revealed.</a:t>
            </a:r>
            <a:r>
              <a:rPr sz="19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dramatic,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mean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social.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Oh,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spoiler 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alert:</a:t>
            </a:r>
            <a:endParaRPr sz="19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is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Best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nominee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won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 this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category.</a:t>
            </a:r>
            <a:r>
              <a:rPr sz="1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Yeah,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 you.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BEST</a:t>
            </a:r>
            <a:r>
              <a:rPr sz="2450" b="1" spc="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OF</a:t>
            </a:r>
            <a:r>
              <a:rPr sz="2450" b="1" spc="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-25" dirty="0">
                <a:solidFill>
                  <a:srgbClr val="C39A6F"/>
                </a:solidFill>
                <a:latin typeface="Arial"/>
                <a:cs typeface="Arial"/>
              </a:rPr>
              <a:t>CATEGORY</a:t>
            </a:r>
            <a:r>
              <a:rPr sz="2450" b="1" spc="-13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AND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BEST</a:t>
            </a:r>
            <a:r>
              <a:rPr sz="2450" b="1" spc="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OF</a:t>
            </a:r>
            <a:r>
              <a:rPr sz="2450" b="1" spc="5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SHOW</a:t>
            </a: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 WINNERS</a:t>
            </a:r>
            <a:r>
              <a:rPr sz="2450" b="1" spc="-90" dirty="0">
                <a:solidFill>
                  <a:srgbClr val="C39A6F"/>
                </a:solidFill>
                <a:latin typeface="Arial"/>
                <a:cs typeface="Arial"/>
              </a:rPr>
              <a:t> </a:t>
            </a:r>
            <a:r>
              <a:rPr sz="2450" b="1" spc="15" dirty="0">
                <a:solidFill>
                  <a:srgbClr val="C39A6F"/>
                </a:solidFill>
                <a:latin typeface="Arial"/>
                <a:cs typeface="Arial"/>
              </a:rPr>
              <a:t>ANNOUNCED</a:t>
            </a:r>
            <a:endParaRPr sz="2450" dirty="0">
              <a:latin typeface="Arial"/>
              <a:cs typeface="Arial"/>
            </a:endParaRPr>
          </a:p>
          <a:p>
            <a:pPr marL="12700" marR="5080" algn="just">
              <a:lnSpc>
                <a:spcPct val="118000"/>
              </a:lnSpc>
              <a:spcBef>
                <a:spcPts val="105"/>
              </a:spcBef>
            </a:pP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Of course, 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it all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comes down 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to who’s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bringing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the serious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hardware and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goes down </a:t>
            </a: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95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50" spc="2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lang="en-US" sz="1950" spc="1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950" b="1" spc="15" dirty="0">
                <a:solidFill>
                  <a:schemeClr val="bg1"/>
                </a:solidFill>
                <a:latin typeface="Arial"/>
                <a:cs typeface="Arial"/>
              </a:rPr>
              <a:t>Thursday, June 1st</a:t>
            </a:r>
            <a:r>
              <a:rPr lang="en-US" sz="1950" b="1" spc="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195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950" b="1" spc="1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18000"/>
              </a:lnSpc>
              <a:spcBef>
                <a:spcPts val="105"/>
              </a:spcBef>
            </a:pPr>
            <a:endParaRPr lang="en-US" sz="1950" b="1" spc="1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18000"/>
              </a:lnSpc>
              <a:spcBef>
                <a:spcPts val="105"/>
              </a:spcBef>
            </a:pP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@AdcraftDetroit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latest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1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1950" b="1" spc="10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endParaRPr sz="195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008850" cy="11308715"/>
          </a:xfrm>
          <a:custGeom>
            <a:avLst/>
            <a:gdLst/>
            <a:ahLst/>
            <a:cxnLst/>
            <a:rect l="l" t="t" r="r" b="b"/>
            <a:pathLst>
              <a:path w="20008850" h="11308715">
                <a:moveTo>
                  <a:pt x="0" y="11308556"/>
                </a:moveTo>
                <a:lnTo>
                  <a:pt x="20008524" y="11308556"/>
                </a:lnTo>
                <a:lnTo>
                  <a:pt x="2000852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3360" y="1903471"/>
            <a:ext cx="3656329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THE</a:t>
            </a:r>
            <a:r>
              <a:rPr sz="3300" spc="-40" dirty="0"/>
              <a:t> </a:t>
            </a:r>
            <a:r>
              <a:rPr sz="3300" spc="-5" dirty="0"/>
              <a:t>TECH</a:t>
            </a:r>
            <a:r>
              <a:rPr sz="3300" spc="-35" dirty="0"/>
              <a:t> </a:t>
            </a:r>
            <a:r>
              <a:rPr sz="3300" spc="-5" dirty="0"/>
              <a:t>SPECS</a:t>
            </a:r>
            <a:endParaRPr sz="3300" dirty="0"/>
          </a:p>
        </p:txBody>
      </p:sp>
      <p:sp>
        <p:nvSpPr>
          <p:cNvPr id="4" name="object 4"/>
          <p:cNvSpPr txBox="1"/>
          <p:nvPr/>
        </p:nvSpPr>
        <p:spPr>
          <a:xfrm>
            <a:off x="2123360" y="2803967"/>
            <a:ext cx="15342235" cy="619259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VIDEO</a:t>
            </a:r>
            <a:endParaRPr sz="2450" dirty="0">
              <a:latin typeface="Arial"/>
              <a:cs typeface="Arial"/>
            </a:endParaRPr>
          </a:p>
          <a:p>
            <a:pPr marL="12700" marR="1153795">
              <a:lnSpc>
                <a:spcPct val="117300"/>
              </a:lnSpc>
              <a:spcBef>
                <a:spcPts val="5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Upload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or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HD video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files.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Iceberg,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our online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system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provider,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powered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Vimeo.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URL </a:t>
            </a:r>
            <a:r>
              <a:rPr sz="20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video compression recommendations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Vimeo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ensure your videos are presented as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clearly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as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possible: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https://vimeo.com/help/compression.</a:t>
            </a:r>
            <a:r>
              <a:rPr sz="2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There 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maximum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file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1GB.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AUDIO</a:t>
            </a: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Upload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 uncompressed audio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Arial"/>
                <a:cs typeface="Arial"/>
              </a:rPr>
              <a:t>.WAV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or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compressed audio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.MP3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files.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maximum audio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size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25MB.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b="1" spc="10" dirty="0">
                <a:solidFill>
                  <a:srgbClr val="C39A6F"/>
                </a:solidFill>
                <a:latin typeface="Arial"/>
                <a:cs typeface="Arial"/>
              </a:rPr>
              <a:t>IMAGE</a:t>
            </a: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Attach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45" dirty="0">
                <a:solidFill>
                  <a:srgbClr val="FFFFFF"/>
                </a:solidFill>
                <a:latin typeface="Arial"/>
                <a:cs typeface="Arial"/>
              </a:rPr>
              <a:t>.GIF,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.JPG or .PNG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files.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 maximum image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25MB.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50" b="1" spc="5" dirty="0">
                <a:solidFill>
                  <a:srgbClr val="AA7942"/>
                </a:solidFill>
                <a:latin typeface="Arial"/>
                <a:cs typeface="Arial"/>
              </a:rPr>
              <a:t>DOCUMENT</a:t>
            </a: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document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fields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upload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 .PDF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files.</a:t>
            </a:r>
            <a:r>
              <a:rPr sz="2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 maximum document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 file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size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25MB.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50" b="1" spc="5" dirty="0">
                <a:solidFill>
                  <a:srgbClr val="AA7942"/>
                </a:solidFill>
                <a:latin typeface="Arial"/>
                <a:cs typeface="Arial"/>
              </a:rPr>
              <a:t>URL</a:t>
            </a: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Attach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URL/website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address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your </a:t>
            </a:r>
            <a:r>
              <a:rPr sz="2050" spc="-25" dirty="0">
                <a:solidFill>
                  <a:srgbClr val="FFFFFF"/>
                </a:solidFill>
                <a:latin typeface="Arial"/>
                <a:cs typeface="Arial"/>
              </a:rPr>
              <a:t>entry.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does not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you include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http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or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https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35" y="4521193"/>
            <a:ext cx="72542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/>
              <a:t>GOT</a:t>
            </a:r>
            <a:r>
              <a:rPr sz="3300" spc="-135" dirty="0"/>
              <a:t> </a:t>
            </a:r>
            <a:r>
              <a:rPr sz="3300" spc="-5" dirty="0"/>
              <a:t>A</a:t>
            </a:r>
            <a:r>
              <a:rPr sz="3300" spc="-135" dirty="0"/>
              <a:t> </a:t>
            </a:r>
            <a:r>
              <a:rPr sz="3300" spc="-5" dirty="0"/>
              <a:t>QUESTION</a:t>
            </a:r>
            <a:r>
              <a:rPr sz="3300" spc="-15" dirty="0"/>
              <a:t> </a:t>
            </a:r>
            <a:r>
              <a:rPr sz="3300" spc="-5" dirty="0"/>
              <a:t>(DON’T</a:t>
            </a:r>
            <a:r>
              <a:rPr sz="3300" spc="-15" dirty="0"/>
              <a:t> </a:t>
            </a:r>
            <a:r>
              <a:rPr sz="3300" spc="-5" dirty="0"/>
              <a:t>BE</a:t>
            </a:r>
            <a:r>
              <a:rPr sz="3300" spc="-15" dirty="0"/>
              <a:t> </a:t>
            </a:r>
            <a:r>
              <a:rPr sz="3300" spc="-5" dirty="0"/>
              <a:t>SHY)?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113366" y="5654675"/>
            <a:ext cx="10691495" cy="42870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shoot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entries,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categories,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Show-related</a:t>
            </a:r>
            <a:r>
              <a:rPr sz="2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050" b="1" dirty="0">
                <a:solidFill>
                  <a:srgbClr val="FFFFFF"/>
                </a:solidFill>
                <a:latin typeface="Arial"/>
                <a:cs typeface="Arial"/>
              </a:rPr>
              <a:t>Lauren Hustek</a:t>
            </a:r>
          </a:p>
          <a:p>
            <a:pPr marL="12700">
              <a:lnSpc>
                <a:spcPct val="100000"/>
              </a:lnSpc>
            </a:pPr>
            <a:r>
              <a:rPr lang="en-US" sz="2050" b="1" dirty="0">
                <a:solidFill>
                  <a:srgbClr val="FFFFFF"/>
                </a:solidFill>
                <a:latin typeface="Arial"/>
                <a:cs typeface="Arial"/>
              </a:rPr>
              <a:t>Adcraft Executive Director </a:t>
            </a: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en-US" sz="205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lauren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@adcraft.org</a:t>
            </a:r>
            <a:endParaRPr lang="en-US" sz="2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en-US" sz="2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en-US" sz="2050" b="1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en-US" sz="2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425"/>
              </a:spcBef>
            </a:pPr>
            <a:r>
              <a:rPr lang="en-US" sz="2050" b="1" dirty="0">
                <a:solidFill>
                  <a:schemeClr val="bg1"/>
                </a:solidFill>
                <a:latin typeface="Arial"/>
                <a:cs typeface="Arial"/>
              </a:rPr>
              <a:t>Chris </a:t>
            </a:r>
            <a:r>
              <a:rPr lang="en-US" sz="2050" b="1" dirty="0" err="1">
                <a:solidFill>
                  <a:schemeClr val="bg1"/>
                </a:solidFill>
                <a:latin typeface="Arial"/>
                <a:cs typeface="Arial"/>
              </a:rPr>
              <a:t>Handyside</a:t>
            </a:r>
            <a:r>
              <a:rPr lang="en-US" sz="205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>
              <a:spcBef>
                <a:spcPts val="425"/>
              </a:spcBef>
            </a:pPr>
            <a:r>
              <a:rPr lang="en-US" sz="2050" b="1" dirty="0">
                <a:solidFill>
                  <a:schemeClr val="bg1"/>
                </a:solidFill>
                <a:latin typeface="Arial"/>
                <a:cs typeface="Arial"/>
              </a:rPr>
              <a:t>D Show Chair</a:t>
            </a:r>
          </a:p>
          <a:p>
            <a:pPr marL="12700">
              <a:spcBef>
                <a:spcPts val="425"/>
              </a:spcBef>
            </a:pPr>
            <a:r>
              <a:rPr lang="en-US" sz="2050" b="1" dirty="0" err="1">
                <a:solidFill>
                  <a:schemeClr val="bg1"/>
                </a:solidFill>
                <a:latin typeface="Arial"/>
                <a:cs typeface="Arial"/>
              </a:rPr>
              <a:t>Christopher.handyside@leoburnett.com</a:t>
            </a:r>
            <a:endParaRPr lang="en-US" sz="205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F9A3636DFC34A8CAD430BBEF7C204" ma:contentTypeVersion="16" ma:contentTypeDescription="Create a new document." ma:contentTypeScope="" ma:versionID="9b8bea1ae1351cb893d68b4ae19bec93">
  <xsd:schema xmlns:xsd="http://www.w3.org/2001/XMLSchema" xmlns:xs="http://www.w3.org/2001/XMLSchema" xmlns:p="http://schemas.microsoft.com/office/2006/metadata/properties" xmlns:ns2="ea0929b2-9d76-4458-8e5d-f00f66f44e41" xmlns:ns3="1a704e4b-0240-4559-82d0-83ec605f4b05" targetNamespace="http://schemas.microsoft.com/office/2006/metadata/properties" ma:root="true" ma:fieldsID="a3bea6c158d6625a18e67b8431b5f5e2" ns2:_="" ns3:_="">
    <xsd:import namespace="ea0929b2-9d76-4458-8e5d-f00f66f44e41"/>
    <xsd:import namespace="1a704e4b-0240-4559-82d0-83ec605f4b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929b2-9d76-4458-8e5d-f00f66f44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e9ac4da-ec39-4187-969e-d024166f5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04e4b-0240-4559-82d0-83ec605f4b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76ee158-f90a-4b44-8cca-8ee308df34c7}" ma:internalName="TaxCatchAll" ma:showField="CatchAllData" ma:web="1a704e4b-0240-4559-82d0-83ec605f4b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A364A-AE6E-4C0B-80C4-08F2AFA74C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194A5-9B07-4BB0-AE04-FC0AB2C52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929b2-9d76-4458-8e5d-f00f66f44e41"/>
    <ds:schemaRef ds:uri="1a704e4b-0240-4559-82d0-83ec605f4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10374</TotalTime>
  <Words>2646</Words>
  <Application>Microsoft Macintosh PowerPoint</Application>
  <PresentationFormat>Custom</PresentationFormat>
  <Paragraphs>235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Helvetica Neue</vt:lpstr>
      <vt:lpstr>Office Theme</vt:lpstr>
      <vt:lpstr>CATEGORIES &amp; ENTRY GUIDELINES</vt:lpstr>
      <vt:lpstr>ABOUT THE D SHOW AWARDS</vt:lpstr>
      <vt:lpstr>WHO CAN AND SHOULD ENTER</vt:lpstr>
      <vt:lpstr>WHO PICKS WHAT WINS</vt:lpstr>
      <vt:lpstr>DEETS ON KEY DATES</vt:lpstr>
      <vt:lpstr>THE MONEY STUFF Enter early, enter often, oh, and be sure to enter multiple categories to up your chances to bring even more D’s home.   </vt:lpstr>
      <vt:lpstr>DEETS ON KEY DATES  </vt:lpstr>
      <vt:lpstr>THE TECH SPECS</vt:lpstr>
      <vt:lpstr>GOT A QUESTION (DON’T BE SHY)?</vt:lpstr>
      <vt:lpstr>THE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Show 2021 Categories-v3</dc:title>
  <dc:creator>Lauren Hustek</dc:creator>
  <cp:lastModifiedBy>Christopher Handyside</cp:lastModifiedBy>
  <cp:revision>47</cp:revision>
  <dcterms:created xsi:type="dcterms:W3CDTF">2022-02-05T03:19:07Z</dcterms:created>
  <dcterms:modified xsi:type="dcterms:W3CDTF">2023-01-11T18:20:12Z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Creator">
    <vt:lpwstr>Keynote</vt:lpwstr>
  </property>
  <property fmtid="{D5CDD505-2E9C-101B-9397-08002B2CF9AE}" pid="4" name="LastSaved">
    <vt:filetime>2022-02-05T00:00:00Z</vt:filetime>
  </property>
</Properties>
</file>